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</p:sldIdLst>
  <p:sldSz cy="12801600" cx="9144000"/>
  <p:notesSz cx="6858000" cy="9144000"/>
  <p:embeddedFontLst>
    <p:embeddedFont>
      <p:font typeface="Great Vibes"/>
      <p:regular r:id="rId10"/>
    </p:embeddedFont>
    <p:embeddedFont>
      <p:font typeface="EB Garamond"/>
      <p:regular r:id="rId11"/>
      <p:bold r:id="rId12"/>
      <p:italic r:id="rId13"/>
      <p:boldItalic r:id="rId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403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36078029-49BE-4CE0-95FA-4689311DD52C}">
  <a:tblStyle styleId="{36078029-49BE-4CE0-95FA-4689311DD52C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4032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EBGaramond-regular.fntdata"/><Relationship Id="rId10" Type="http://schemas.openxmlformats.org/officeDocument/2006/relationships/font" Target="fonts/GreatVibes-regular.fntdata"/><Relationship Id="rId13" Type="http://schemas.openxmlformats.org/officeDocument/2006/relationships/font" Target="fonts/EBGaramond-italic.fntdata"/><Relationship Id="rId12" Type="http://schemas.openxmlformats.org/officeDocument/2006/relationships/font" Target="fonts/EBGaramond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4" Type="http://schemas.openxmlformats.org/officeDocument/2006/relationships/font" Target="fonts/EBGaramond-bold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04697" y="685800"/>
            <a:ext cx="24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5e191cb9aa_0_36:notes"/>
          <p:cNvSpPr/>
          <p:nvPr>
            <p:ph idx="2" type="sldImg"/>
          </p:nvPr>
        </p:nvSpPr>
        <p:spPr>
          <a:xfrm>
            <a:off x="2204697" y="685800"/>
            <a:ext cx="24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5e191cb9aa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:notes"/>
          <p:cNvSpPr/>
          <p:nvPr>
            <p:ph idx="2" type="sldImg"/>
          </p:nvPr>
        </p:nvSpPr>
        <p:spPr>
          <a:xfrm>
            <a:off x="2204697" y="685800"/>
            <a:ext cx="24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5e191cb9aa_0_92:notes"/>
          <p:cNvSpPr/>
          <p:nvPr>
            <p:ph idx="2" type="sldImg"/>
          </p:nvPr>
        </p:nvSpPr>
        <p:spPr>
          <a:xfrm>
            <a:off x="2204697" y="685800"/>
            <a:ext cx="24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5e191cb9aa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1853164"/>
            <a:ext cx="8520600" cy="5108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7053822"/>
            <a:ext cx="8520600" cy="197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11606228"/>
            <a:ext cx="548700" cy="97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2753022"/>
            <a:ext cx="8520600" cy="4887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7845538"/>
            <a:ext cx="8520600" cy="323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11606228"/>
            <a:ext cx="548700" cy="97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11606228"/>
            <a:ext cx="548700" cy="97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5353227"/>
            <a:ext cx="8520600" cy="209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11606228"/>
            <a:ext cx="548700" cy="97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1107618"/>
            <a:ext cx="8520600" cy="142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2868382"/>
            <a:ext cx="8520600" cy="850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11606228"/>
            <a:ext cx="548700" cy="97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1107618"/>
            <a:ext cx="8520600" cy="142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2868382"/>
            <a:ext cx="3999900" cy="850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2868382"/>
            <a:ext cx="3999900" cy="850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11606228"/>
            <a:ext cx="548700" cy="97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1107618"/>
            <a:ext cx="8520600" cy="142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11606228"/>
            <a:ext cx="548700" cy="97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1382827"/>
            <a:ext cx="2808000" cy="1881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3458560"/>
            <a:ext cx="2808000" cy="791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11606228"/>
            <a:ext cx="548700" cy="97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1120373"/>
            <a:ext cx="6367800" cy="1018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11606228"/>
            <a:ext cx="548700" cy="97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311"/>
            <a:ext cx="4572000" cy="12801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3069236"/>
            <a:ext cx="4045200" cy="3689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6976542"/>
            <a:ext cx="4045200" cy="307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1802142"/>
            <a:ext cx="3837000" cy="919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11606228"/>
            <a:ext cx="548700" cy="97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10529431"/>
            <a:ext cx="5998800" cy="150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11606228"/>
            <a:ext cx="548700" cy="97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1107618"/>
            <a:ext cx="8520600" cy="142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2868382"/>
            <a:ext cx="8520600" cy="850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11606228"/>
            <a:ext cx="548700" cy="97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Relationship Id="rId4" Type="http://schemas.openxmlformats.org/officeDocument/2006/relationships/image" Target="../media/image7.png"/><Relationship Id="rId11" Type="http://schemas.openxmlformats.org/officeDocument/2006/relationships/image" Target="../media/image1.png"/><Relationship Id="rId10" Type="http://schemas.openxmlformats.org/officeDocument/2006/relationships/hyperlink" Target="https://www.google.com/maps/place/Hotel+Aldea+Thai/@20.6312626,-87.0666664,15z/data=!4m8!3m7!1s0x8f4e432c28ad6f79:0xfde7e9e538402aa6!5m2!4m1!1i2!8m2!3d20.6539515!4d-87.0717215" TargetMode="External"/><Relationship Id="rId12" Type="http://schemas.openxmlformats.org/officeDocument/2006/relationships/image" Target="../media/image4.png"/><Relationship Id="rId9" Type="http://schemas.openxmlformats.org/officeDocument/2006/relationships/hyperlink" Target="https://www.google.com/maps/place/AWA+PLAYACARESIDENCES/@20.6185249,-87.0874985,15z/data=!4m5!3m4!1s0x0:0xaaef09c8e8ff3d40!8m2!3d20.6185249!4d-87.0874985" TargetMode="External"/><Relationship Id="rId5" Type="http://schemas.openxmlformats.org/officeDocument/2006/relationships/image" Target="../media/image9.png"/><Relationship Id="rId6" Type="http://schemas.openxmlformats.org/officeDocument/2006/relationships/image" Target="../media/image8.png"/><Relationship Id="rId7" Type="http://schemas.openxmlformats.org/officeDocument/2006/relationships/image" Target="../media/image2.png"/><Relationship Id="rId8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9" Type="http://schemas.openxmlformats.org/officeDocument/2006/relationships/image" Target="../media/image10.png"/><Relationship Id="rId5" Type="http://schemas.openxmlformats.org/officeDocument/2006/relationships/image" Target="../media/image3.png"/><Relationship Id="rId6" Type="http://schemas.openxmlformats.org/officeDocument/2006/relationships/image" Target="../media/image6.png"/><Relationship Id="rId7" Type="http://schemas.openxmlformats.org/officeDocument/2006/relationships/image" Target="../media/image11.png"/><Relationship Id="rId8" Type="http://schemas.openxmlformats.org/officeDocument/2006/relationships/image" Target="../media/image1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0" Type="http://schemas.openxmlformats.org/officeDocument/2006/relationships/image" Target="../media/image12.png"/><Relationship Id="rId9" Type="http://schemas.openxmlformats.org/officeDocument/2006/relationships/image" Target="../media/image14.png"/><Relationship Id="rId5" Type="http://schemas.openxmlformats.org/officeDocument/2006/relationships/image" Target="../media/image5.png"/><Relationship Id="rId6" Type="http://schemas.openxmlformats.org/officeDocument/2006/relationships/image" Target="../media/image7.png"/><Relationship Id="rId7" Type="http://schemas.openxmlformats.org/officeDocument/2006/relationships/image" Target="../media/image3.png"/><Relationship Id="rId8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62375" y="1323375"/>
            <a:ext cx="2490991" cy="1986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-12"/>
            <a:ext cx="5543550" cy="3091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191750"/>
            <a:ext cx="9050925" cy="10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479550"/>
            <a:ext cx="9050925" cy="10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4669301"/>
            <a:ext cx="9144000" cy="3601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3" y="8431975"/>
            <a:ext cx="9143975" cy="4321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12306600"/>
            <a:ext cx="9050925" cy="10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5400000">
            <a:off x="549038" y="4359037"/>
            <a:ext cx="3235800" cy="402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72350" y="8596325"/>
            <a:ext cx="3999600" cy="3276075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3"/>
          <p:cNvSpPr txBox="1"/>
          <p:nvPr/>
        </p:nvSpPr>
        <p:spPr>
          <a:xfrm>
            <a:off x="599025" y="1896875"/>
            <a:ext cx="5265000" cy="2611500"/>
          </a:xfrm>
          <a:prstGeom prst="rect">
            <a:avLst/>
          </a:prstGeom>
          <a:solidFill>
            <a:srgbClr val="B7B7B7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Thank you for booking AWA,</a:t>
            </a:r>
            <a:endParaRPr sz="2400"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brought to you by Samson Waters</a:t>
            </a:r>
            <a:endParaRPr sz="2400"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 </a:t>
            </a:r>
            <a:endParaRPr sz="20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Name of Building: </a:t>
            </a:r>
            <a:r>
              <a:rPr lang="en" sz="1800" u="sng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AWA</a:t>
            </a:r>
            <a:endParaRPr sz="1800" u="sng"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Unit Number: </a:t>
            </a:r>
            <a:r>
              <a:rPr lang="en" sz="1800" u="sng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101</a:t>
            </a:r>
            <a:endParaRPr sz="1800" u="sng"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Wi-Fi : </a:t>
            </a:r>
            <a:r>
              <a:rPr lang="en" sz="1800" u="sng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AWA 101</a:t>
            </a:r>
            <a:endParaRPr sz="1800" u="sng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Password: </a:t>
            </a:r>
            <a:r>
              <a:rPr lang="en" sz="1800" u="sng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Wireless101</a:t>
            </a:r>
            <a:endParaRPr sz="1800" u="sng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Location: </a:t>
            </a:r>
            <a:r>
              <a:rPr lang="en" sz="18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9"/>
              </a:rPr>
              <a:t>Click Here for Google Map Location</a:t>
            </a:r>
            <a:endParaRPr sz="18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uFill>
                <a:noFill/>
              </a:uFill>
              <a:latin typeface="EB Garamond"/>
              <a:ea typeface="EB Garamond"/>
              <a:cs typeface="EB Garamond"/>
              <a:sym typeface="EB Garamond"/>
              <a:hlinkClick r:id="rId10">
                <a:extLst>
                  <a:ext uri="{A12FA001-AC4F-418D-AE19-62706E023703}">
                    <ahyp:hlinkClr val="tx"/>
                  </a:ext>
                </a:extLst>
              </a:hlinkClick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13"/>
          <p:cNvSpPr txBox="1"/>
          <p:nvPr/>
        </p:nvSpPr>
        <p:spPr>
          <a:xfrm>
            <a:off x="4314225" y="5667375"/>
            <a:ext cx="4736700" cy="232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BUILDING ARRIV</a:t>
            </a:r>
            <a:r>
              <a:rPr lang="en" sz="1800" u="sng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</a:t>
            </a:r>
            <a:endParaRPr sz="1800" u="sng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8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Welcome to AWA! Please follow these check in instructions for a smooth check in.</a:t>
            </a:r>
            <a:endParaRPr sz="18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13"/>
          <p:cNvSpPr txBox="1"/>
          <p:nvPr/>
        </p:nvSpPr>
        <p:spPr>
          <a:xfrm>
            <a:off x="4514850" y="9010650"/>
            <a:ext cx="3871200" cy="27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u="sng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PARKING</a:t>
            </a:r>
            <a:endParaRPr sz="1800" u="sng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 u="sng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If you have rented a vehicle, you have one spot available, its labeled A - 101.</a:t>
            </a: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 u="sng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 u="sng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13"/>
          <p:cNvSpPr txBox="1"/>
          <p:nvPr/>
        </p:nvSpPr>
        <p:spPr>
          <a:xfrm>
            <a:off x="471525" y="689200"/>
            <a:ext cx="4600500" cy="7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FFFFFF"/>
                </a:solidFill>
                <a:latin typeface="Great Vibes"/>
                <a:ea typeface="Great Vibes"/>
                <a:cs typeface="Great Vibes"/>
                <a:sym typeface="Great Vibes"/>
              </a:rPr>
              <a:t>Welcome!</a:t>
            </a:r>
            <a:endParaRPr sz="7200">
              <a:solidFill>
                <a:srgbClr val="FFFFFF"/>
              </a:solidFill>
              <a:latin typeface="Great Vibes"/>
              <a:ea typeface="Great Vibes"/>
              <a:cs typeface="Great Vibes"/>
              <a:sym typeface="Great Vibes"/>
            </a:endParaRPr>
          </a:p>
        </p:txBody>
      </p:sp>
      <p:pic>
        <p:nvPicPr>
          <p:cNvPr id="67" name="Google Shape;67;p1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71475" y="4925550"/>
            <a:ext cx="3581400" cy="2938475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68" name="Google Shape;68;p13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371475" y="8810625"/>
            <a:ext cx="3581400" cy="285275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cxnSp>
        <p:nvCxnSpPr>
          <p:cNvPr id="69" name="Google Shape;69;p13"/>
          <p:cNvCxnSpPr/>
          <p:nvPr/>
        </p:nvCxnSpPr>
        <p:spPr>
          <a:xfrm rot="10800000">
            <a:off x="724050" y="10496475"/>
            <a:ext cx="628500" cy="3144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4" name="Google Shape;74;p14"/>
          <p:cNvGraphicFramePr/>
          <p:nvPr/>
        </p:nvGraphicFramePr>
        <p:xfrm>
          <a:off x="1815988" y="10911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{36078029-49BE-4CE0-95FA-4689311DD52C}</a:tableStyleId>
              </a:tblPr>
              <a:tblGrid>
                <a:gridCol w="323850"/>
                <a:gridCol w="3686175"/>
              </a:tblGrid>
              <a:tr h="285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1171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 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75" name="Google Shape;75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" y="558550"/>
            <a:ext cx="9143975" cy="1220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538" y="11963675"/>
            <a:ext cx="9050925" cy="10370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4"/>
          <p:cNvSpPr txBox="1"/>
          <p:nvPr/>
        </p:nvSpPr>
        <p:spPr>
          <a:xfrm>
            <a:off x="761813" y="2013713"/>
            <a:ext cx="1764600" cy="384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0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 u="sng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78" name="Google Shape;78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538" y="164075"/>
            <a:ext cx="9050925" cy="10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3650" y="1362075"/>
            <a:ext cx="2979625" cy="3627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538" y="454838"/>
            <a:ext cx="9050925" cy="10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1375" y="7439025"/>
            <a:ext cx="2840225" cy="4162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85050" y="7398450"/>
            <a:ext cx="2979625" cy="420300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4"/>
          <p:cNvSpPr txBox="1"/>
          <p:nvPr/>
        </p:nvSpPr>
        <p:spPr>
          <a:xfrm>
            <a:off x="3506200" y="1391338"/>
            <a:ext cx="2099100" cy="356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Once you have parked  your vehicle, you will see a path on your left hand side. Follow the black arrows to arrive to your unit. Your unit A 101 will be on your right hand side. </a:t>
            </a:r>
            <a:endParaRPr sz="18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84" name="Google Shape;84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09050" y="1420675"/>
            <a:ext cx="2897975" cy="3627625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4"/>
          <p:cNvSpPr txBox="1"/>
          <p:nvPr/>
        </p:nvSpPr>
        <p:spPr>
          <a:xfrm>
            <a:off x="3177425" y="7439025"/>
            <a:ext cx="2415300" cy="404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Your unit uses a door code system, the code will be provided one day prior to your arrival. </a:t>
            </a:r>
            <a:endParaRPr sz="18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86" name="Google Shape;86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29500" y="1569000"/>
            <a:ext cx="2647925" cy="3213775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87" name="Google Shape;87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934075" y="1600913"/>
            <a:ext cx="2647925" cy="326715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88" name="Google Shape;88;p1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23850" y="7648575"/>
            <a:ext cx="2539400" cy="372655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89" name="Google Shape;89;p1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934075" y="7600950"/>
            <a:ext cx="2724150" cy="3774175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cxnSp>
        <p:nvCxnSpPr>
          <p:cNvPr id="90" name="Google Shape;90;p14"/>
          <p:cNvCxnSpPr/>
          <p:nvPr/>
        </p:nvCxnSpPr>
        <p:spPr>
          <a:xfrm rot="10800000">
            <a:off x="1628775" y="3800625"/>
            <a:ext cx="419100" cy="6666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1" name="Google Shape;91;p14"/>
          <p:cNvCxnSpPr/>
          <p:nvPr/>
        </p:nvCxnSpPr>
        <p:spPr>
          <a:xfrm flipH="1" rot="10800000">
            <a:off x="6438900" y="3562200"/>
            <a:ext cx="400200" cy="192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6" name="Google Shape;96;p15"/>
          <p:cNvGraphicFramePr/>
          <p:nvPr/>
        </p:nvGraphicFramePr>
        <p:xfrm>
          <a:off x="1226525" y="10911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{36078029-49BE-4CE0-95FA-4689311DD52C}</a:tableStyleId>
              </a:tblPr>
              <a:tblGrid>
                <a:gridCol w="323850"/>
                <a:gridCol w="3686175"/>
              </a:tblGrid>
              <a:tr h="285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1171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 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97" name="Google Shape;9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99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" y="7360875"/>
            <a:ext cx="9143975" cy="3097575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5"/>
          <p:cNvSpPr txBox="1"/>
          <p:nvPr/>
        </p:nvSpPr>
        <p:spPr>
          <a:xfrm>
            <a:off x="115200" y="8105288"/>
            <a:ext cx="6127800" cy="174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Please let us know if there’s anything we can do to make your stay with us a wonderful, memorable stay. Tours, family excursions, private chefs are all available to be booked through me, your concierge. </a:t>
            </a:r>
            <a:endParaRPr sz="20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 u="sng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0" name="Google Shape;100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91750"/>
            <a:ext cx="9050925" cy="10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4750" y="10665771"/>
            <a:ext cx="1764600" cy="14072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324225" y="10821950"/>
            <a:ext cx="5829600" cy="199415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5"/>
          <p:cNvSpPr txBox="1"/>
          <p:nvPr/>
        </p:nvSpPr>
        <p:spPr>
          <a:xfrm>
            <a:off x="3620100" y="10974125"/>
            <a:ext cx="5523900" cy="7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FFFFFF"/>
                </a:solidFill>
                <a:latin typeface="Great Vibes"/>
                <a:ea typeface="Great Vibes"/>
                <a:cs typeface="Great Vibes"/>
                <a:sym typeface="Great Vibes"/>
              </a:rPr>
              <a:t>Enjoy your stay</a:t>
            </a:r>
            <a:r>
              <a:rPr lang="en" sz="7200">
                <a:solidFill>
                  <a:srgbClr val="FFFFFF"/>
                </a:solidFill>
                <a:latin typeface="Great Vibes"/>
                <a:ea typeface="Great Vibes"/>
                <a:cs typeface="Great Vibes"/>
                <a:sym typeface="Great Vibes"/>
              </a:rPr>
              <a:t>!</a:t>
            </a:r>
            <a:endParaRPr sz="7200">
              <a:solidFill>
                <a:srgbClr val="FFFFFF"/>
              </a:solidFill>
              <a:latin typeface="Great Vibes"/>
              <a:ea typeface="Great Vibes"/>
              <a:cs typeface="Great Vibes"/>
              <a:sym typeface="Great Vibes"/>
            </a:endParaRPr>
          </a:p>
        </p:txBody>
      </p:sp>
      <p:pic>
        <p:nvPicPr>
          <p:cNvPr id="104" name="Google Shape;104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2427675"/>
            <a:ext cx="9210675" cy="1037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5"/>
          <p:cNvSpPr txBox="1"/>
          <p:nvPr/>
        </p:nvSpPr>
        <p:spPr>
          <a:xfrm>
            <a:off x="115200" y="11983925"/>
            <a:ext cx="6127800" cy="174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5B5C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Akumal ●</a:t>
            </a:r>
            <a:r>
              <a:rPr lang="en" sz="900">
                <a:solidFill>
                  <a:srgbClr val="5B5C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Mérida</a:t>
            </a:r>
            <a:r>
              <a:rPr lang="en" sz="900">
                <a:solidFill>
                  <a:srgbClr val="5B5C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●Playa del Carmen ●Puerto Vallarta ●Tulum</a:t>
            </a:r>
            <a:r>
              <a:rPr lang="en" sz="2000">
                <a:solidFill>
                  <a:srgbClr val="5B5C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2000">
              <a:solidFill>
                <a:srgbClr val="5B5C5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 u="sng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6" name="Google Shape;106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430275" y="7560525"/>
            <a:ext cx="2104125" cy="2579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505575" y="7664896"/>
            <a:ext cx="1913625" cy="2365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538" y="448925"/>
            <a:ext cx="9050925" cy="10370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5"/>
          <p:cNvSpPr txBox="1"/>
          <p:nvPr/>
        </p:nvSpPr>
        <p:spPr>
          <a:xfrm>
            <a:off x="2905113" y="1851725"/>
            <a:ext cx="5981700" cy="18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u="sng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PARKING</a:t>
            </a:r>
            <a:endParaRPr sz="20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If you’ve driven a car to Playa, there is one parking space available for you, labeled A 101.</a:t>
            </a:r>
            <a:endParaRPr sz="20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 u="sng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15"/>
          <p:cNvSpPr txBox="1"/>
          <p:nvPr/>
        </p:nvSpPr>
        <p:spPr>
          <a:xfrm>
            <a:off x="2928825" y="4087202"/>
            <a:ext cx="5934300" cy="174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000" u="sng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u="sng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KEYS </a:t>
            </a:r>
            <a:endParaRPr sz="2000" u="sng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Your unit uses a door code system, the code will be provided one day prior to your arrival.</a:t>
            </a:r>
            <a:endParaRPr sz="2000" u="sng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0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0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11" name="Google Shape;111;p1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36913" y="1709700"/>
            <a:ext cx="2200275" cy="142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5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36913" y="4295538"/>
            <a:ext cx="2200275" cy="1428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